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5" r:id="rId3"/>
    <p:sldId id="296" r:id="rId4"/>
    <p:sldId id="295" r:id="rId5"/>
    <p:sldId id="298" r:id="rId6"/>
    <p:sldId id="294" r:id="rId7"/>
    <p:sldId id="297" r:id="rId8"/>
    <p:sldId id="261" r:id="rId9"/>
  </p:sldIdLst>
  <p:sldSz cx="9791700" cy="7315200"/>
  <p:notesSz cx="6858000" cy="9144000"/>
  <p:embeddedFontLst>
    <p:embeddedFont>
      <p:font typeface="Abel" panose="020B0604020202020204" charset="0"/>
      <p:regular r:id="rId11"/>
    </p:embeddedFont>
    <p:embeddedFont>
      <p:font typeface="Verdana" panose="020B060403050404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zart Machado Chaves Júnior" initials="MMC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010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564" y="-66"/>
      </p:cViewPr>
      <p:guideLst>
        <p:guide orient="horz" pos="2304"/>
        <p:guide pos="30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34297" y="685800"/>
            <a:ext cx="4590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644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5727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2537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850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946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782650" y="674925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title" idx="2"/>
          </p:nvPr>
        </p:nvSpPr>
        <p:spPr>
          <a:xfrm>
            <a:off x="782650" y="1581650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782600" y="3868425"/>
            <a:ext cx="7993200" cy="2547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marL="457200" lvl="0" indent="-444500">
              <a:spcBef>
                <a:spcPts val="70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ado 1">
  <p:cSld name="CUSTOM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 descr="mulher_analisando_tubos_2.jpg"/>
          <p:cNvPicPr preferRelativeResize="0"/>
          <p:nvPr/>
        </p:nvPicPr>
        <p:blipFill rotWithShape="1">
          <a:blip r:embed="rId2">
            <a:alphaModFix/>
          </a:blip>
          <a:srcRect l="7138" t="22151" r="14583" b="23340"/>
          <a:stretch/>
        </p:blipFill>
        <p:spPr>
          <a:xfrm>
            <a:off x="-1" y="0"/>
            <a:ext cx="9805200" cy="7315200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 rot="-5400000" flipH="1">
            <a:off x="1600800" y="-7070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" name="Shape 23"/>
          <p:cNvSpPr/>
          <p:nvPr/>
        </p:nvSpPr>
        <p:spPr>
          <a:xfrm rot="-5400000" flipH="1">
            <a:off x="7813825" y="5490975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8000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  <a:effectLst>
            <a:reflection stA="1000" endPos="30000" dist="38100" dir="5400000" fadeDir="5400012" sy="-100000" algn="bl" rotWithShape="0"/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3">
            <a:alphaModFix/>
          </a:blip>
          <a:srcRect t="22321" r="8933" b="15326"/>
          <a:stretch/>
        </p:blipFill>
        <p:spPr>
          <a:xfrm>
            <a:off x="7460038" y="6204475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 2">
  <p:cSld name="TITLE_3">
    <p:bg>
      <p:bgPr>
        <a:solidFill>
          <a:srgbClr val="FFFFFF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82650" y="674925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 idx="2"/>
          </p:nvPr>
        </p:nvSpPr>
        <p:spPr>
          <a:xfrm>
            <a:off x="782650" y="1581650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82600" y="3868425"/>
            <a:ext cx="7993200" cy="2547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marL="457200" lvl="0" indent="-444500" rtl="0">
              <a:spcBef>
                <a:spcPts val="70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400050" rtl="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 rtl="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4pPr>
            <a:lvl5pPr marL="2286000" lvl="4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5pPr>
            <a:lvl6pPr marL="2743200" lvl="5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6pPr>
            <a:lvl7pPr marL="3200400" lvl="6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7pPr>
            <a:lvl8pPr marL="3657600" lvl="7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8pPr>
            <a:lvl9pPr marL="4114800" lvl="8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-5400000" flipH="1">
            <a:off x="7842400" y="5363000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4721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7488613" y="6076500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 texto branco">
  <p:cSld name="TITLE_2">
    <p:bg>
      <p:bgPr>
        <a:solidFill>
          <a:srgbClr val="FFFFFF">
            <a:alpha val="47210"/>
          </a:srgbClr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" name="Shape 40"/>
          <p:cNvSpPr/>
          <p:nvPr/>
        </p:nvSpPr>
        <p:spPr>
          <a:xfrm rot="-5400000" flipH="1">
            <a:off x="7842400" y="5363000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4721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82650" y="674925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title" idx="2"/>
          </p:nvPr>
        </p:nvSpPr>
        <p:spPr>
          <a:xfrm>
            <a:off x="782650" y="1581650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2600" y="3868425"/>
            <a:ext cx="7993200" cy="2547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marL="457200" lvl="0" indent="-444500" rtl="0">
              <a:spcBef>
                <a:spcPts val="70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400050" rtl="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 rtl="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4pPr>
            <a:lvl5pPr marL="2286000" lvl="4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5pPr>
            <a:lvl6pPr marL="2743200" lvl="5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6pPr>
            <a:lvl7pPr marL="3200400" lvl="6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7pPr>
            <a:lvl8pPr marL="3657600" lvl="7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8pPr>
            <a:lvl9pPr marL="4114800" lvl="8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9pPr>
          </a:lstStyle>
          <a:p>
            <a:endParaRPr/>
          </a:p>
        </p:txBody>
      </p:sp>
      <p:pic>
        <p:nvPicPr>
          <p:cNvPr id="44" name="Shape 44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7488613" y="6076500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ado 4">
  <p:cSld name="CUSTOM_3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Shape 46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2331427" y="3060478"/>
            <a:ext cx="4824051" cy="1324351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 1">
  <p:cSld name="TITLE_1">
    <p:bg>
      <p:bgPr>
        <a:solidFill>
          <a:srgbClr val="FFFFFF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Shape 50"/>
          <p:cNvSpPr/>
          <p:nvPr/>
        </p:nvSpPr>
        <p:spPr>
          <a:xfrm rot="-5400000" flipH="1">
            <a:off x="7842400" y="5363000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4721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82650" y="674925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title" idx="2"/>
          </p:nvPr>
        </p:nvSpPr>
        <p:spPr>
          <a:xfrm>
            <a:off x="782650" y="1581650"/>
            <a:ext cx="7993200" cy="1032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82600" y="3868425"/>
            <a:ext cx="7993200" cy="25479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marL="457200" lvl="0" indent="-444500" rtl="0">
              <a:spcBef>
                <a:spcPts val="70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400050" rtl="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 rtl="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4pPr>
            <a:lvl5pPr marL="2286000" lvl="4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5pPr>
            <a:lvl6pPr marL="2743200" lvl="5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6pPr>
            <a:lvl7pPr marL="3200400" lvl="6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7pPr>
            <a:lvl8pPr marL="3657600" lvl="7" indent="-361950" rtl="0">
              <a:spcBef>
                <a:spcPts val="0"/>
              </a:spcBef>
              <a:spcAft>
                <a:spcPts val="0"/>
              </a:spcAft>
              <a:buSzPts val="2100"/>
              <a:buChar char="○"/>
              <a:defRPr/>
            </a:lvl8pPr>
            <a:lvl9pPr marL="4114800" lvl="8" indent="-361950" rtl="0">
              <a:spcBef>
                <a:spcPts val="0"/>
              </a:spcBef>
              <a:spcAft>
                <a:spcPts val="0"/>
              </a:spcAft>
              <a:buSzPts val="2100"/>
              <a:buChar char="■"/>
              <a:defRPr/>
            </a:lvl9pPr>
          </a:lstStyle>
          <a:p>
            <a:endParaRPr/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7488613" y="6076500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Shape 68"/>
          <p:cNvSpPr/>
          <p:nvPr/>
        </p:nvSpPr>
        <p:spPr>
          <a:xfrm rot="-5400000" flipH="1">
            <a:off x="7842400" y="5363000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4721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096275" y="1046450"/>
            <a:ext cx="5630700" cy="2715600"/>
          </a:xfrm>
          <a:prstGeom prst="rect">
            <a:avLst/>
          </a:prstGeom>
        </p:spPr>
        <p:txBody>
          <a:bodyPr spcFirstLastPara="1" wrap="square" lIns="104275" tIns="104275" rIns="104275" bIns="104275" anchor="t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7488613" y="6076500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 1">
  <p:cSld name="BLANK_1"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 rot="-5400000" flipH="1">
            <a:off x="1600800" y="-889650"/>
            <a:ext cx="6590100" cy="9094500"/>
          </a:xfrm>
          <a:prstGeom prst="round1Rect">
            <a:avLst>
              <a:gd name="adj" fmla="val 6139"/>
            </a:avLst>
          </a:prstGeom>
          <a:noFill/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Shape 73"/>
          <p:cNvSpPr/>
          <p:nvPr/>
        </p:nvSpPr>
        <p:spPr>
          <a:xfrm rot="-5400000" flipH="1">
            <a:off x="7842400" y="5363000"/>
            <a:ext cx="885000" cy="1864200"/>
          </a:xfrm>
          <a:prstGeom prst="round1Rect">
            <a:avLst>
              <a:gd name="adj" fmla="val 30850"/>
            </a:avLst>
          </a:prstGeom>
          <a:solidFill>
            <a:srgbClr val="FFFFFF">
              <a:alpha val="47210"/>
            </a:srgbClr>
          </a:solidFill>
          <a:ln w="9525" cap="flat" cmpd="sng">
            <a:solidFill>
              <a:srgbClr val="A8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dirty="0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dirty="0"/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2">
            <a:alphaModFix/>
          </a:blip>
          <a:srcRect t="22321" r="8933" b="15326"/>
          <a:stretch/>
        </p:blipFill>
        <p:spPr>
          <a:xfrm>
            <a:off x="7488613" y="6076500"/>
            <a:ext cx="1592574" cy="4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89575" y="445350"/>
            <a:ext cx="4391400" cy="49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275" tIns="104275" rIns="104275" bIns="10427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6000"/>
              <a:buFont typeface="Abel"/>
              <a:buNone/>
              <a:defRPr sz="6000" b="1">
                <a:solidFill>
                  <a:srgbClr val="58595B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bel"/>
              <a:buNone/>
              <a:defRPr sz="4100" b="1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090525" y="568975"/>
            <a:ext cx="4152300" cy="52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275" tIns="104275" rIns="104275" bIns="104275" anchor="t" anchorCtr="0"/>
          <a:lstStyle>
            <a:lvl1pPr marL="457200" lvl="0" indent="-444500">
              <a:spcBef>
                <a:spcPts val="700"/>
              </a:spcBef>
              <a:spcAft>
                <a:spcPts val="0"/>
              </a:spcAft>
              <a:buClr>
                <a:srgbClr val="808285"/>
              </a:buClr>
              <a:buSzPts val="3400"/>
              <a:buFont typeface="Abel"/>
              <a:buChar char="●"/>
              <a:defRPr sz="34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4000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700"/>
              <a:buFont typeface="Abel"/>
              <a:buChar char="○"/>
              <a:defRPr sz="27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4000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700"/>
              <a:buFont typeface="Abel"/>
              <a:buChar char="■"/>
              <a:defRPr sz="27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●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○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■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●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○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ts val="2100"/>
              <a:buFont typeface="Abel"/>
              <a:buChar char="■"/>
              <a:defRPr sz="2100">
                <a:solidFill>
                  <a:srgbClr val="808285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9162898" y="6755343"/>
            <a:ext cx="587700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275" tIns="104275" rIns="104275" bIns="104275" anchor="ctr" anchorCtr="0">
            <a:noAutofit/>
          </a:bodyPr>
          <a:lstStyle>
            <a:lvl1pPr lvl="0" algn="r">
              <a:buNone/>
              <a:defRPr sz="1500">
                <a:solidFill>
                  <a:schemeClr val="dk1"/>
                </a:solidFill>
              </a:defRPr>
            </a:lvl1pPr>
            <a:lvl2pPr lvl="1" algn="r">
              <a:buNone/>
              <a:defRPr sz="1500">
                <a:solidFill>
                  <a:schemeClr val="dk1"/>
                </a:solidFill>
              </a:defRPr>
            </a:lvl2pPr>
            <a:lvl3pPr lvl="2" algn="r">
              <a:buNone/>
              <a:defRPr sz="1500">
                <a:solidFill>
                  <a:schemeClr val="dk1"/>
                </a:solidFill>
              </a:defRPr>
            </a:lvl3pPr>
            <a:lvl4pPr lvl="3" algn="r">
              <a:buNone/>
              <a:defRPr sz="1500">
                <a:solidFill>
                  <a:schemeClr val="dk1"/>
                </a:solidFill>
              </a:defRPr>
            </a:lvl4pPr>
            <a:lvl5pPr lvl="4" algn="r">
              <a:buNone/>
              <a:defRPr sz="1500">
                <a:solidFill>
                  <a:schemeClr val="dk1"/>
                </a:solidFill>
              </a:defRPr>
            </a:lvl5pPr>
            <a:lvl6pPr lvl="5" algn="r">
              <a:buNone/>
              <a:defRPr sz="1500">
                <a:solidFill>
                  <a:schemeClr val="dk1"/>
                </a:solidFill>
              </a:defRPr>
            </a:lvl6pPr>
            <a:lvl7pPr lvl="6" algn="r">
              <a:buNone/>
              <a:defRPr sz="1500">
                <a:solidFill>
                  <a:schemeClr val="dk1"/>
                </a:solidFill>
              </a:defRPr>
            </a:lvl7pPr>
            <a:lvl8pPr lvl="7" algn="r">
              <a:buNone/>
              <a:defRPr sz="1500">
                <a:solidFill>
                  <a:schemeClr val="dk1"/>
                </a:solidFill>
              </a:defRPr>
            </a:lvl8pPr>
            <a:lvl9pPr lvl="8" algn="r">
              <a:buNone/>
              <a:defRPr sz="1500">
                <a:solidFill>
                  <a:schemeClr val="dk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rot="5400000">
            <a:off x="1013450" y="-1029750"/>
            <a:ext cx="3038700" cy="5098200"/>
          </a:xfrm>
          <a:prstGeom prst="round1Rect">
            <a:avLst>
              <a:gd name="adj" fmla="val 16505"/>
            </a:avLst>
          </a:prstGeom>
          <a:solidFill>
            <a:srgbClr val="ED1C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>
              <a:highlight>
                <a:srgbClr val="E7E0D1"/>
              </a:highlight>
            </a:endParaRP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359346" y="273224"/>
            <a:ext cx="4578538" cy="251936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 altLang="pt-BR" sz="24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pt-BR" altLang="pt-BR" sz="24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  <a:t>46º Congresso Brasileiro de Análises Clínicas</a:t>
            </a:r>
          </a:p>
          <a:p>
            <a:br>
              <a:rPr lang="pt-BR" altLang="pt-BR" sz="2800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pt-BR" altLang="pt-BR" sz="1000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pt-BR" altLang="pt-BR" sz="20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  <a:t>”FLEXIBILIZAÇÃO DO JEJUM”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ixaDeTexto 25"/>
          <p:cNvSpPr txBox="1">
            <a:spLocks noChangeArrowheads="1"/>
          </p:cNvSpPr>
          <p:nvPr/>
        </p:nvSpPr>
        <p:spPr bwMode="auto">
          <a:xfrm>
            <a:off x="1117501" y="4797807"/>
            <a:ext cx="7954813" cy="37196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Demanda pela GHB A1C cresceu 30%;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588934" y="4881736"/>
            <a:ext cx="427828" cy="256292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Arredondar Retângulo em um Canto Diagonal 11"/>
          <p:cNvSpPr/>
          <p:nvPr/>
        </p:nvSpPr>
        <p:spPr>
          <a:xfrm>
            <a:off x="547241" y="738510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500" b="1" dirty="0">
                <a:latin typeface="Verdana" pitchFamily="34" charset="0"/>
              </a:rPr>
              <a:t>% DE CLIENTES QUE REALIZAM GLICEMIA JEJUM, PERFIL LIPIDICO E GHB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1443528-B8FB-4091-84A1-AF8475D9A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39" y="1497360"/>
            <a:ext cx="8701981" cy="301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3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ixaDeTexto 25"/>
          <p:cNvSpPr txBox="1">
            <a:spLocks noChangeArrowheads="1"/>
          </p:cNvSpPr>
          <p:nvPr/>
        </p:nvSpPr>
        <p:spPr bwMode="auto">
          <a:xfrm>
            <a:off x="1117501" y="4797807"/>
            <a:ext cx="7954813" cy="37196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Menos “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 paciente por dia realiza esses testes sem estar em jejum.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588934" y="4881736"/>
            <a:ext cx="427828" cy="256292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Arredondar Retângulo em um Canto Diagonal 11"/>
          <p:cNvSpPr/>
          <p:nvPr/>
        </p:nvSpPr>
        <p:spPr>
          <a:xfrm>
            <a:off x="547241" y="738510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600" b="1" dirty="0">
                <a:latin typeface="Verdana" pitchFamily="34" charset="0"/>
              </a:rPr>
              <a:t>% DE CLIENTES COLETADOS SEM JEJUM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34" y="1497360"/>
            <a:ext cx="8663141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41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539312" y="1145934"/>
            <a:ext cx="3510018" cy="9418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altLang="pt-BR" sz="18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  <a:t>Os Laboratórios já estão preparados para atender esse cliente?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167554" y="2145432"/>
            <a:ext cx="4184680" cy="736618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Apresentaram o cenário aos médicos solicitantes? </a:t>
            </a:r>
            <a:endParaRPr lang="pt-BR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23642" y="4305672"/>
            <a:ext cx="4176464" cy="72008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Criaram materiais informativos específicos? </a:t>
            </a:r>
            <a:endParaRPr lang="pt-BR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4751834" y="1065312"/>
            <a:ext cx="4176464" cy="71802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Prepararam os laudos com as informações necessárias?</a:t>
            </a:r>
            <a:endParaRPr lang="pt-BR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3599706" y="3209014"/>
            <a:ext cx="4176464" cy="736618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Qualificaram suas equipes para responder as principais dúvidas?</a:t>
            </a:r>
            <a:endParaRPr lang="pt-BR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647378" y="1065312"/>
            <a:ext cx="2808312" cy="2649768"/>
          </a:xfrm>
          <a:prstGeom prst="ellipse">
            <a:avLst/>
          </a:prstGeom>
          <a:solidFill>
            <a:srgbClr val="FF0101">
              <a:alpha val="81000"/>
            </a:srgbClr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altLang="pt-BR" sz="18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Arial" pitchFamily="34" charset="0"/>
              </a:rPr>
              <a:t>Os Laboratórios já estão prontos para atender esse Cliente?</a:t>
            </a:r>
          </a:p>
          <a:p>
            <a:pPr algn="ctr"/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2375570" y="5385792"/>
            <a:ext cx="4176464" cy="72008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Definiram se irão ofertar o teste somente com anuência do médico ? </a:t>
            </a:r>
            <a:endParaRPr lang="pt-BR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 flipH="1">
            <a:off x="2447578" y="1145934"/>
            <a:ext cx="2304256" cy="4239858"/>
          </a:xfrm>
          <a:prstGeom prst="line">
            <a:avLst/>
          </a:prstGeom>
          <a:ln w="19050" cmpd="sng">
            <a:solidFill>
              <a:srgbClr val="000099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11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1452791-1266-45C4-A03E-A5543C1C4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62" y="1425352"/>
            <a:ext cx="6696744" cy="3898629"/>
          </a:xfrm>
          <a:prstGeom prst="rect">
            <a:avLst/>
          </a:prstGeom>
        </p:spPr>
      </p:pic>
      <p:sp>
        <p:nvSpPr>
          <p:cNvPr id="12" name="Arredondar Retângulo em um Canto Diagonal 11">
            <a:extLst>
              <a:ext uri="{FF2B5EF4-FFF2-40B4-BE49-F238E27FC236}">
                <a16:creationId xmlns:a16="http://schemas.microsoft.com/office/drawing/2014/main" id="{E3D08951-8392-4D15-AAA5-C55B805C77E0}"/>
              </a:ext>
            </a:extLst>
          </p:cNvPr>
          <p:cNvSpPr/>
          <p:nvPr/>
        </p:nvSpPr>
        <p:spPr>
          <a:xfrm>
            <a:off x="547241" y="738510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600" b="1" dirty="0">
                <a:latin typeface="Verdana" pitchFamily="34" charset="0"/>
              </a:rPr>
              <a:t>MODELO DE VALOR DE REFERÊNCIA PARA PERFIL LIPÍDICO SEM JEJUM</a:t>
            </a:r>
          </a:p>
        </p:txBody>
      </p:sp>
    </p:spTree>
    <p:extLst>
      <p:ext uri="{BB962C8B-B14F-4D97-AF65-F5344CB8AC3E}">
        <p14:creationId xmlns:p14="http://schemas.microsoft.com/office/powerpoint/2010/main" val="383790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>
            <a:off x="547241" y="738510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600" b="1" dirty="0">
                <a:latin typeface="Verdana" pitchFamily="34" charset="0"/>
              </a:rPr>
              <a:t>QUAIS SÃO OS PRINCIPAIS CLIENTES ALVO?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7F9A164-DFDA-46FD-BD3B-AB5039B334D2}"/>
              </a:ext>
            </a:extLst>
          </p:cNvPr>
          <p:cNvSpPr txBox="1"/>
          <p:nvPr/>
        </p:nvSpPr>
        <p:spPr>
          <a:xfrm>
            <a:off x="548960" y="1353344"/>
            <a:ext cx="8700261" cy="197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Clientes que não tenham contra indicação médica para realizar a coleta;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Clientes com exames sorológicos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Diabéticos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que fazem o acompanhamento com GHB A1C e Glicemia Média Estimada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Gestantes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passaram pela triagem;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Crianças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(Exceção para ferro sérico c/ jejum de 4 horas);;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4A466BF-0998-48BA-8988-5A559EF3130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</a:blip>
          <a:stretch>
            <a:fillRect/>
          </a:stretch>
        </p:blipFill>
        <p:spPr>
          <a:xfrm>
            <a:off x="6408018" y="1209328"/>
            <a:ext cx="2994432" cy="2753788"/>
          </a:xfrm>
          <a:prstGeom prst="rect">
            <a:avLst/>
          </a:prstGeom>
        </p:spPr>
      </p:pic>
      <p:sp>
        <p:nvSpPr>
          <p:cNvPr id="8" name="Arredondar Retângulo em um Canto Diagonal 11">
            <a:extLst>
              <a:ext uri="{FF2B5EF4-FFF2-40B4-BE49-F238E27FC236}">
                <a16:creationId xmlns:a16="http://schemas.microsoft.com/office/drawing/2014/main" id="{3BE729B1-4194-4B0E-BC28-1E8D63A1D765}"/>
              </a:ext>
            </a:extLst>
          </p:cNvPr>
          <p:cNvSpPr/>
          <p:nvPr/>
        </p:nvSpPr>
        <p:spPr>
          <a:xfrm>
            <a:off x="575370" y="4020493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600" b="1" dirty="0">
                <a:latin typeface="Verdana" pitchFamily="34" charset="0"/>
              </a:rPr>
              <a:t>QUAIS SÃO OS PRINCIPAIS DESAFIOS?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ACE5DFC-3777-4D62-A7CB-567C104585CC}"/>
              </a:ext>
            </a:extLst>
          </p:cNvPr>
          <p:cNvSpPr txBox="1"/>
          <p:nvPr/>
        </p:nvSpPr>
        <p:spPr>
          <a:xfrm>
            <a:off x="577089" y="4436577"/>
            <a:ext cx="8700261" cy="117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Ganhar a confiança do médico prescritor;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Romper a desconfiança e conservadorismo do Cliente;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Instruir a comunidade acadêmica.</a:t>
            </a:r>
          </a:p>
        </p:txBody>
      </p:sp>
    </p:spTree>
    <p:extLst>
      <p:ext uri="{BB962C8B-B14F-4D97-AF65-F5344CB8AC3E}">
        <p14:creationId xmlns:p14="http://schemas.microsoft.com/office/powerpoint/2010/main" val="266604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>
            <a:off x="547241" y="738510"/>
            <a:ext cx="8701980" cy="357187"/>
          </a:xfrm>
          <a:prstGeom prst="round2DiagRect">
            <a:avLst/>
          </a:prstGeom>
          <a:solidFill>
            <a:srgbClr val="FF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1600" b="1" dirty="0">
                <a:latin typeface="Verdana" pitchFamily="34" charset="0"/>
              </a:rPr>
              <a:t>AS OPORTUNIDADES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7F9A164-DFDA-46FD-BD3B-AB5039B334D2}"/>
              </a:ext>
            </a:extLst>
          </p:cNvPr>
          <p:cNvSpPr txBox="1"/>
          <p:nvPr/>
        </p:nvSpPr>
        <p:spPr>
          <a:xfrm>
            <a:off x="548960" y="1353344"/>
            <a:ext cx="8700261" cy="197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Levar maior conforto e comodidade aos Clientes;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Melhorar o fluxo de atendimento, com distribuição mais homogênea das coletas;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Aproveitar a capacidade instalada das unidades de atendimento;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Favorecer captação de novos clientes;</a:t>
            </a:r>
          </a:p>
          <a:p>
            <a:pPr lvl="3" indent="-2286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tabLst>
                <a:tab pos="533400" algn="l"/>
              </a:tabLst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Reduzir custos</a:t>
            </a:r>
          </a:p>
        </p:txBody>
      </p:sp>
    </p:spTree>
    <p:extLst>
      <p:ext uri="{BB962C8B-B14F-4D97-AF65-F5344CB8AC3E}">
        <p14:creationId xmlns:p14="http://schemas.microsoft.com/office/powerpoint/2010/main" val="120456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1117501" y="4449688"/>
            <a:ext cx="7954813" cy="199400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Mozart Machado Chaves Junior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Farmacêutico Bioquímico, pela UFMG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Pós Graduação em Gestão e MKT, pelo IBMEC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Diretor de Relacionamento e Comercial do Laboratório LUSTOSA/BH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Sócio Diretor da TRAZOM Consultoria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 98367-4143 | 98428-2714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mozart@lustosa.com.br |  mozartmcj@hotmail.com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302</Words>
  <Application>Microsoft Office PowerPoint</Application>
  <PresentationFormat>Personalizar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Verdana</vt:lpstr>
      <vt:lpstr>Abel</vt:lpstr>
      <vt:lpstr>Arial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Fernanda Andrade Januzzi</dc:creator>
  <cp:lastModifiedBy>Mozart Machado Chaves Júnior</cp:lastModifiedBy>
  <cp:revision>100</cp:revision>
  <dcterms:modified xsi:type="dcterms:W3CDTF">2019-06-17T14:15:18Z</dcterms:modified>
</cp:coreProperties>
</file>